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0"/>
  </p:notesMasterIdLst>
  <p:handoutMasterIdLst>
    <p:handoutMasterId r:id="rId21"/>
  </p:handoutMasterIdLst>
  <p:sldIdLst>
    <p:sldId id="258" r:id="rId2"/>
    <p:sldId id="275" r:id="rId3"/>
    <p:sldId id="284" r:id="rId4"/>
    <p:sldId id="285" r:id="rId5"/>
    <p:sldId id="286" r:id="rId6"/>
    <p:sldId id="289" r:id="rId7"/>
    <p:sldId id="287" r:id="rId8"/>
    <p:sldId id="290" r:id="rId9"/>
    <p:sldId id="288" r:id="rId10"/>
    <p:sldId id="291" r:id="rId11"/>
    <p:sldId id="299" r:id="rId12"/>
    <p:sldId id="300" r:id="rId13"/>
    <p:sldId id="292" r:id="rId14"/>
    <p:sldId id="294" r:id="rId15"/>
    <p:sldId id="293" r:id="rId16"/>
    <p:sldId id="295" r:id="rId17"/>
    <p:sldId id="296" r:id="rId18"/>
    <p:sldId id="30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5294" autoAdjust="0"/>
  </p:normalViewPr>
  <p:slideViewPr>
    <p:cSldViewPr snapToGrid="0">
      <p:cViewPr varScale="1">
        <p:scale>
          <a:sx n="116" d="100"/>
          <a:sy n="116" d="100"/>
        </p:scale>
        <p:origin x="108" y="4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2/2/2022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2/2/2022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07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6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95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3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17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4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4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2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1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745-E731-42F7-BC46-83DD513FC98F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71789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745-E731-42F7-BC46-83DD513FC98F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012784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745-E731-42F7-BC46-83DD513FC98F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8967780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745-E731-42F7-BC46-83DD513FC98F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059348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745-E731-42F7-BC46-83DD513FC98F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402261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6E745-E731-42F7-BC46-83DD513FC98F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712514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2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25BFE46A-5893-4F80-829A-F37AF8AAC03B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9CD8D479-8942-46E8-A226-A4E01F7A1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6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9518192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55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dolores.gault@vvc.edu" TargetMode="External"/><Relationship Id="rId2" Type="http://schemas.openxmlformats.org/officeDocument/2006/relationships/hyperlink" Target="mailto:neville.slade@vvc.ed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Victor Valley College Agriculture and Natural Resources Department</a:t>
            </a:r>
            <a:br>
              <a:rPr lang="en-US" b="1" dirty="0"/>
            </a:br>
            <a:r>
              <a:rPr lang="en-US" b="1" dirty="0"/>
              <a:t>AGNR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An Environmentally Conscious Department</a:t>
            </a:r>
          </a:p>
        </p:txBody>
      </p:sp>
      <p:pic>
        <p:nvPicPr>
          <p:cNvPr id="4" name="image6.jpg" descr="http://www.vvc.edu/academic/agriculture/AGNR_Quail_logo_sm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38" y="4555376"/>
            <a:ext cx="2114827" cy="203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0631" y="4708716"/>
            <a:ext cx="1729937" cy="172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/>
              <a:t>Agriculture and Natural Ressources  Department Degrees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Agriculture-Plant Science, Associate of Science Transfer (AST) Degree</a:t>
            </a:r>
          </a:p>
          <a:p>
            <a:pPr lvl="1"/>
            <a:r>
              <a:rPr lang="en-US" dirty="0"/>
              <a:t>- A transfer degree in Plant Science to transfer smoothly to </a:t>
            </a:r>
            <a:r>
              <a:rPr lang="en-US"/>
              <a:t>a CSU/UC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Agriculture- Animal Science, Associate of Science Transfer (AST) Degree</a:t>
            </a:r>
          </a:p>
          <a:p>
            <a:pPr lvl="1"/>
            <a:r>
              <a:rPr lang="en-US" dirty="0"/>
              <a:t>- A transfer degree in Animal Science  to transfer smoothly to a CSU/UC</a:t>
            </a:r>
          </a:p>
          <a:p>
            <a:pPr lvl="1"/>
            <a:endParaRPr lang="en-US" dirty="0"/>
          </a:p>
          <a:p>
            <a:r>
              <a:rPr lang="en-US" dirty="0"/>
              <a:t>Environmental Horticulture</a:t>
            </a:r>
            <a:r>
              <a:rPr lang="en-US" b="1" dirty="0"/>
              <a:t> </a:t>
            </a:r>
            <a:r>
              <a:rPr lang="en-US" dirty="0"/>
              <a:t>Associates of Science (AS) Degree</a:t>
            </a:r>
          </a:p>
          <a:p>
            <a:pPr lvl="1"/>
            <a:r>
              <a:rPr lang="en-US" dirty="0"/>
              <a:t>- A degree in Environmental Horticulture with the potential to acquire many    career technical Certificates under your belt.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AST  Plant Science &amp;  AS Environmental Horticulture       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Plant Science Certificate of Achievement</a:t>
            </a:r>
          </a:p>
          <a:p>
            <a:r>
              <a:rPr lang="en-US" dirty="0"/>
              <a:t>Environmental Horticulture and Landscaping Certificate</a:t>
            </a:r>
          </a:p>
          <a:p>
            <a:r>
              <a:rPr lang="en-US" dirty="0"/>
              <a:t>Ecological Restoration Certificate of Achievement</a:t>
            </a:r>
          </a:p>
          <a:p>
            <a:r>
              <a:rPr lang="en-US" dirty="0"/>
              <a:t>Natural Resources and Environmental Technology Certificate of Achievement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17" y="4360713"/>
            <a:ext cx="3010593" cy="230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635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AST Animal Science  Certificates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Animal Science Specialist Certificate of Achievement</a:t>
            </a:r>
          </a:p>
          <a:p>
            <a:r>
              <a:rPr lang="en-US" dirty="0"/>
              <a:t>Equine Science Specialist Certificate of Achievement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539" y="3185918"/>
            <a:ext cx="3901671" cy="347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0968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015" y="919616"/>
            <a:ext cx="10306042" cy="1137784"/>
          </a:xfrm>
        </p:spPr>
        <p:txBody>
          <a:bodyPr/>
          <a:lstStyle/>
          <a:p>
            <a:r>
              <a:rPr lang="en-US" b="1" dirty="0"/>
              <a:t>Plant Conservation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" b="5783"/>
          <a:stretch>
            <a:fillRect/>
          </a:stretch>
        </p:blipFill>
        <p:spPr>
          <a:xfrm>
            <a:off x="329584" y="2197138"/>
            <a:ext cx="5425849" cy="359931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2413000"/>
            <a:ext cx="4155622" cy="35686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AGNR department strives for plant conservation. In  multiple of our classes you will find a plant conservation theme throughout.  We have internship opportunities at the department working with government agencies that will give you the experience you need. </a:t>
            </a:r>
          </a:p>
          <a:p>
            <a:r>
              <a:rPr lang="en-US" b="1" dirty="0"/>
              <a:t>AGNR 74D </a:t>
            </a:r>
            <a:r>
              <a:rPr lang="en-US" dirty="0"/>
              <a:t>Ecological Restoration</a:t>
            </a:r>
          </a:p>
          <a:p>
            <a:r>
              <a:rPr lang="en-US" b="1" dirty="0"/>
              <a:t>AGNR 122 </a:t>
            </a:r>
            <a:r>
              <a:rPr lang="en-US" dirty="0"/>
              <a:t>Plant Propagation</a:t>
            </a:r>
          </a:p>
          <a:p>
            <a:r>
              <a:rPr lang="en-US" b="1" dirty="0"/>
              <a:t>AGNR 123 </a:t>
            </a:r>
            <a:r>
              <a:rPr lang="en-US" dirty="0"/>
              <a:t>Plant Science</a:t>
            </a:r>
          </a:p>
          <a:p>
            <a:r>
              <a:rPr lang="en-US" b="1" dirty="0"/>
              <a:t>AGNR 131 </a:t>
            </a:r>
            <a:r>
              <a:rPr lang="en-US" dirty="0"/>
              <a:t>Soil Science</a:t>
            </a:r>
          </a:p>
          <a:p>
            <a:r>
              <a:rPr lang="en-US" b="1" dirty="0"/>
              <a:t>AGNR 140 </a:t>
            </a:r>
            <a:r>
              <a:rPr lang="en-US" dirty="0"/>
              <a:t>Plant Materials and Usage I     (Plant ID)</a:t>
            </a:r>
          </a:p>
          <a:p>
            <a:r>
              <a:rPr lang="en-US" b="1" dirty="0"/>
              <a:t>AGNR 141 </a:t>
            </a:r>
            <a:r>
              <a:rPr lang="en-US" dirty="0"/>
              <a:t>Plant Materials and Usage II      (Ca. Native Plant ID)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1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" y="152400"/>
            <a:ext cx="5143500" cy="6273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450" y="152400"/>
            <a:ext cx="51435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6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829" y="919616"/>
            <a:ext cx="10231228" cy="947284"/>
          </a:xfrm>
        </p:spPr>
        <p:txBody>
          <a:bodyPr/>
          <a:lstStyle/>
          <a:p>
            <a:r>
              <a:rPr lang="en-US" b="1" dirty="0"/>
              <a:t>Horticulture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6" b="5796"/>
          <a:stretch>
            <a:fillRect/>
          </a:stretch>
        </p:blipFill>
        <p:spPr>
          <a:xfrm>
            <a:off x="680321" y="2187245"/>
            <a:ext cx="5425849" cy="359931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4175" y="2419004"/>
            <a:ext cx="5694218" cy="3882308"/>
          </a:xfrm>
        </p:spPr>
        <p:txBody>
          <a:bodyPr>
            <a:normAutofit/>
          </a:bodyPr>
          <a:lstStyle/>
          <a:p>
            <a:r>
              <a:rPr lang="en-US" dirty="0"/>
              <a:t>The AGNR department has great classes that offer  great hands on learning .</a:t>
            </a:r>
          </a:p>
          <a:p>
            <a:r>
              <a:rPr lang="en-US" b="1" dirty="0"/>
              <a:t>AGNR 120 </a:t>
            </a:r>
            <a:r>
              <a:rPr lang="en-US" dirty="0"/>
              <a:t>Integrated Pest Management</a:t>
            </a:r>
          </a:p>
          <a:p>
            <a:r>
              <a:rPr lang="en-US" b="1" dirty="0"/>
              <a:t>AGNR 121 </a:t>
            </a:r>
            <a:r>
              <a:rPr lang="en-US" dirty="0"/>
              <a:t>Intro to Environmental Horticulture</a:t>
            </a:r>
          </a:p>
          <a:p>
            <a:r>
              <a:rPr lang="en-US" b="1" dirty="0"/>
              <a:t>AGNR 122 </a:t>
            </a:r>
            <a:r>
              <a:rPr lang="en-US" dirty="0"/>
              <a:t>Plant Propagation</a:t>
            </a:r>
          </a:p>
          <a:p>
            <a:r>
              <a:rPr lang="en-US" b="1" dirty="0"/>
              <a:t>AGNR 140 </a:t>
            </a:r>
            <a:r>
              <a:rPr lang="en-US" dirty="0"/>
              <a:t>Plant Materials and Usage I    (Plant ID)</a:t>
            </a:r>
          </a:p>
          <a:p>
            <a:r>
              <a:rPr lang="en-US" b="1" dirty="0"/>
              <a:t>AGNR 141 </a:t>
            </a:r>
            <a:r>
              <a:rPr lang="en-US" dirty="0"/>
              <a:t>Plant Materials and Usage II (Ca. Native Plant ID)</a:t>
            </a:r>
          </a:p>
          <a:p>
            <a:r>
              <a:rPr lang="en-US" b="1" dirty="0"/>
              <a:t>AGNR 150 </a:t>
            </a:r>
            <a:r>
              <a:rPr lang="en-US" dirty="0"/>
              <a:t>Landscape Design</a:t>
            </a:r>
          </a:p>
          <a:p>
            <a:r>
              <a:rPr lang="en-US" b="1" dirty="0"/>
              <a:t>AGNR 152 </a:t>
            </a:r>
            <a:r>
              <a:rPr lang="en-US" dirty="0"/>
              <a:t>Irrigation Design and Management</a:t>
            </a:r>
          </a:p>
          <a:p>
            <a:r>
              <a:rPr lang="en-US" b="1" dirty="0"/>
              <a:t>AGNR 153 </a:t>
            </a:r>
            <a:r>
              <a:rPr lang="en-US" dirty="0"/>
              <a:t>Natural Landscape Maintenance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48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2" y="139700"/>
            <a:ext cx="4860098" cy="6121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50" y="82550"/>
            <a:ext cx="5143500" cy="61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71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42" y="1054100"/>
            <a:ext cx="10680115" cy="5842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Natural Resources and Sustainability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28" b="25128"/>
          <a:stretch>
            <a:fillRect/>
          </a:stretch>
        </p:blipFill>
        <p:spPr>
          <a:xfrm>
            <a:off x="437649" y="2101888"/>
            <a:ext cx="5425849" cy="359931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1866900"/>
            <a:ext cx="5420896" cy="4434412"/>
          </a:xfrm>
        </p:spPr>
        <p:txBody>
          <a:bodyPr>
            <a:normAutofit/>
          </a:bodyPr>
          <a:lstStyle/>
          <a:p>
            <a:r>
              <a:rPr lang="en-US" dirty="0"/>
              <a:t>Our department focuses on Natural Resources here in our Mojave Desert. We work with the community organizations that help conserve and monitor these natural Resources </a:t>
            </a:r>
          </a:p>
          <a:p>
            <a:r>
              <a:rPr lang="en-US" b="1" dirty="0"/>
              <a:t>AGNR 170 </a:t>
            </a:r>
            <a:r>
              <a:rPr lang="en-US" dirty="0"/>
              <a:t>Environmental Science and Sustainability</a:t>
            </a:r>
          </a:p>
          <a:p>
            <a:r>
              <a:rPr lang="en-US" b="1" dirty="0"/>
              <a:t>AGNR 172 </a:t>
            </a:r>
            <a:r>
              <a:rPr lang="en-US" dirty="0"/>
              <a:t>Geospatial Technology (GIS)</a:t>
            </a:r>
          </a:p>
          <a:p>
            <a:r>
              <a:rPr lang="en-US" b="1" dirty="0"/>
              <a:t>AGNR 173 </a:t>
            </a:r>
            <a:r>
              <a:rPr lang="en-US" dirty="0"/>
              <a:t>Watershed Management and Restoration</a:t>
            </a:r>
          </a:p>
          <a:p>
            <a:r>
              <a:rPr lang="en-US" b="1" dirty="0"/>
              <a:t>AGNR 175 </a:t>
            </a:r>
            <a:r>
              <a:rPr lang="en-US" dirty="0"/>
              <a:t>Sustainable Agriculture</a:t>
            </a:r>
          </a:p>
          <a:p>
            <a:r>
              <a:rPr lang="en-US" b="1" dirty="0"/>
              <a:t>AGNR 177 </a:t>
            </a:r>
            <a:r>
              <a:rPr lang="en-US" dirty="0"/>
              <a:t>Principles of Wildlife Management</a:t>
            </a:r>
          </a:p>
          <a:p>
            <a:r>
              <a:rPr lang="en-US" b="1" dirty="0"/>
              <a:t>AGNR 178 </a:t>
            </a:r>
            <a:r>
              <a:rPr lang="en-US" dirty="0"/>
              <a:t>Agriculture Economics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9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1" y="241300"/>
            <a:ext cx="5143500" cy="6083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62650" y="698500"/>
            <a:ext cx="60579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0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Aquaponics and Hydroponics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08532" y="1720735"/>
            <a:ext cx="5545911" cy="396409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Discover our Hydroponic and Aquaponics systems.  Learn how to operate and maintain Ebb and flow and Aquaponics systems. </a:t>
            </a:r>
          </a:p>
          <a:p>
            <a:r>
              <a:rPr lang="en-US" dirty="0"/>
              <a:t>AGNR 60 Environmental Horticulture Lab</a:t>
            </a:r>
          </a:p>
          <a:p>
            <a:r>
              <a:rPr lang="en-US" dirty="0"/>
              <a:t>AGNR 121 Intro Environmental Horticulture </a:t>
            </a:r>
          </a:p>
          <a:p>
            <a:r>
              <a:rPr lang="en-US" dirty="0"/>
              <a:t>AGNR 122 Plant Propagation</a:t>
            </a:r>
          </a:p>
          <a:p>
            <a:r>
              <a:rPr lang="en-US" dirty="0"/>
              <a:t>AGNR 123 Plant Science</a:t>
            </a:r>
          </a:p>
          <a:p>
            <a:r>
              <a:rPr lang="en-US" dirty="0"/>
              <a:t>AGNR 170 Environmental Science and Sustainability</a:t>
            </a:r>
          </a:p>
          <a:p>
            <a:r>
              <a:rPr lang="en-US" dirty="0"/>
              <a:t>AGNR 175 Sustainable Ag. Environment and Society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11</a:t>
            </a:fld>
            <a:endParaRPr lang="en-US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8" r="25128"/>
          <a:stretch>
            <a:fillRect/>
          </a:stretch>
        </p:blipFill>
        <p:spPr>
          <a:xfrm rot="5400000">
            <a:off x="1061633" y="1423720"/>
            <a:ext cx="3598862" cy="5426075"/>
          </a:xfrm>
        </p:spPr>
      </p:pic>
    </p:spTree>
    <p:extLst>
      <p:ext uri="{BB962C8B-B14F-4D97-AF65-F5344CB8AC3E}">
        <p14:creationId xmlns:p14="http://schemas.microsoft.com/office/powerpoint/2010/main" val="380598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12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59594" y="-638487"/>
            <a:ext cx="6273596" cy="818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6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716" y="919616"/>
            <a:ext cx="9782341" cy="859308"/>
          </a:xfrm>
        </p:spPr>
        <p:txBody>
          <a:bodyPr/>
          <a:lstStyle/>
          <a:p>
            <a:r>
              <a:rPr lang="en-US" b="1" dirty="0"/>
              <a:t>Animal Science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28" b="25128"/>
          <a:stretch>
            <a:fillRect/>
          </a:stretch>
        </p:blipFill>
        <p:spPr>
          <a:xfrm>
            <a:off x="680321" y="2270373"/>
            <a:ext cx="5425849" cy="359931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2560320"/>
            <a:ext cx="5509565" cy="3421379"/>
          </a:xfrm>
        </p:spPr>
        <p:txBody>
          <a:bodyPr>
            <a:normAutofit/>
          </a:bodyPr>
          <a:lstStyle/>
          <a:p>
            <a:r>
              <a:rPr lang="en-US" dirty="0"/>
              <a:t>Learn about animal nutrition, Equine Science and Veterinary Services  </a:t>
            </a:r>
          </a:p>
          <a:p>
            <a:endParaRPr lang="en-US" dirty="0"/>
          </a:p>
          <a:p>
            <a:r>
              <a:rPr lang="en-US" dirty="0"/>
              <a:t>AGNR 100 General Animal Science</a:t>
            </a:r>
          </a:p>
          <a:p>
            <a:r>
              <a:rPr lang="en-US" dirty="0"/>
              <a:t>AGNR 101L Livestock Feeding and Nutrition</a:t>
            </a:r>
          </a:p>
          <a:p>
            <a:r>
              <a:rPr lang="en-US" dirty="0"/>
              <a:t>AGNR 102 Equine Science</a:t>
            </a:r>
          </a:p>
          <a:p>
            <a:r>
              <a:rPr lang="en-US" dirty="0"/>
              <a:t>AGNR 105 Equine Health</a:t>
            </a:r>
          </a:p>
          <a:p>
            <a:r>
              <a:rPr lang="en-US" dirty="0"/>
              <a:t>AGNR 106 Veterinary Terminology and Technology </a:t>
            </a:r>
          </a:p>
          <a:p>
            <a:r>
              <a:rPr lang="en-US" dirty="0"/>
              <a:t>AGNR 107 Livestock Selection and Evaluation</a:t>
            </a:r>
          </a:p>
          <a:p>
            <a:r>
              <a:rPr lang="en-US" dirty="0"/>
              <a:t>AGNR 108 Animal Health and Sanitation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9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AGNR Class Field Trips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37" y="1999980"/>
            <a:ext cx="3184121" cy="457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70" y="1999980"/>
            <a:ext cx="3899016" cy="46966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898" y="1999980"/>
            <a:ext cx="3545295" cy="471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00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0" y="557212"/>
            <a:ext cx="3857798" cy="46800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909" y="176645"/>
            <a:ext cx="4273088" cy="56110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175" y="605009"/>
            <a:ext cx="3512343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20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53" y="87677"/>
            <a:ext cx="4651433" cy="31210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00" y="852747"/>
            <a:ext cx="4291237" cy="57131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3327399"/>
            <a:ext cx="3824086" cy="343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38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954508"/>
              </p:ext>
            </p:extLst>
          </p:nvPr>
        </p:nvGraphicFramePr>
        <p:xfrm>
          <a:off x="138724" y="897467"/>
          <a:ext cx="5406944" cy="5460276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3588017">
                  <a:extLst>
                    <a:ext uri="{9D8B030D-6E8A-4147-A177-3AD203B41FA5}">
                      <a16:colId xmlns:a16="http://schemas.microsoft.com/office/drawing/2014/main" val="3830338255"/>
                    </a:ext>
                  </a:extLst>
                </a:gridCol>
                <a:gridCol w="1818927">
                  <a:extLst>
                    <a:ext uri="{9D8B030D-6E8A-4147-A177-3AD203B41FA5}">
                      <a16:colId xmlns:a16="http://schemas.microsoft.com/office/drawing/2014/main" val="5412528"/>
                    </a:ext>
                  </a:extLst>
                </a:gridCol>
              </a:tblGrid>
              <a:tr h="17482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200" kern="0" cap="small" dirty="0">
                          <a:effectLst/>
                        </a:rPr>
                        <a:t>Plant Sale!</a:t>
                      </a:r>
                      <a:endParaRPr lang="en-US" sz="600" kern="0" cap="small" dirty="0">
                        <a:effectLst/>
                      </a:endParaRPr>
                    </a:p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Information Booths by Various Local Organizations &amp; Agencies</a:t>
                      </a:r>
                      <a:endParaRPr lang="en-US" sz="600" b="1" dirty="0">
                        <a:solidFill>
                          <a:srgbClr val="4E3B30"/>
                        </a:solidFill>
                        <a:effectLst/>
                        <a:latin typeface="Source Sans Pro"/>
                      </a:endParaRPr>
                    </a:p>
                  </a:txBody>
                  <a:tcPr marL="39711" marR="39711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52948" marR="52948" marT="26474" marB="26474"/>
                </a:tc>
                <a:extLst>
                  <a:ext uri="{0D108BD9-81ED-4DB2-BD59-A6C34878D82A}">
                    <a16:rowId xmlns:a16="http://schemas.microsoft.com/office/drawing/2014/main" val="1626238252"/>
                  </a:ext>
                </a:extLst>
              </a:tr>
              <a:tr h="30238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VVC</a:t>
                      </a:r>
                      <a:endParaRPr lang="en-US" sz="6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Agriculture &amp; Natural Resource Department </a:t>
                      </a:r>
                      <a:endParaRPr lang="en-US" sz="6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Plant Sale </a:t>
                      </a:r>
                      <a:endParaRPr lang="en-US" sz="6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</a:p>
                    <a:p>
                      <a:pPr marL="4572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 panose="020B0604020202020204" pitchFamily="34" charset="0"/>
                        <a:buChar char="❖"/>
                      </a:pPr>
                      <a:r>
                        <a:rPr lang="en-US" sz="1000" dirty="0">
                          <a:effectLst/>
                        </a:rPr>
                        <a:t>Vegetables</a:t>
                      </a:r>
                      <a:endParaRPr lang="en-US" sz="6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 panose="020B0604020202020204" pitchFamily="34" charset="0"/>
                        <a:buChar char="❖"/>
                      </a:pPr>
                      <a:r>
                        <a:rPr lang="en-US" sz="1000" dirty="0">
                          <a:effectLst/>
                        </a:rPr>
                        <a:t>Landscape Plants</a:t>
                      </a:r>
                      <a:endParaRPr lang="en-US" sz="6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 panose="020B0604020202020204" pitchFamily="34" charset="0"/>
                        <a:buChar char="❖"/>
                      </a:pPr>
                      <a:r>
                        <a:rPr lang="en-US" sz="1000" dirty="0">
                          <a:effectLst/>
                        </a:rPr>
                        <a:t>House Plants</a:t>
                      </a:r>
                      <a:endParaRPr lang="en-US" sz="600" dirty="0">
                        <a:effectLst/>
                      </a:endParaRPr>
                    </a:p>
                    <a:p>
                      <a:pPr marL="342900" lvl="0" indent="-342900">
                        <a:buSzPts val="1400"/>
                        <a:buFont typeface="Arial" panose="020B0604020202020204" pitchFamily="34" charset="0"/>
                        <a:buChar char="❖"/>
                      </a:pPr>
                      <a:r>
                        <a:rPr lang="en-US" sz="1000" dirty="0">
                          <a:effectLst/>
                        </a:rPr>
                        <a:t>Succulents</a:t>
                      </a:r>
                      <a:endParaRPr lang="en-US" sz="600" dirty="0">
                        <a:effectLst/>
                      </a:endParaRPr>
                    </a:p>
                    <a:p>
                      <a:pPr marL="342900" lvl="0" indent="-342900">
                        <a:buSzPts val="1400"/>
                        <a:buFont typeface="Arial" panose="020B0604020202020204" pitchFamily="34" charset="0"/>
                        <a:buChar char="❖"/>
                      </a:pPr>
                      <a:r>
                        <a:rPr lang="en-US" sz="1000" dirty="0">
                          <a:effectLst/>
                        </a:rPr>
                        <a:t>Wildflower Seeds</a:t>
                      </a:r>
                      <a:endParaRPr lang="en-US" sz="6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600" dirty="0">
                          <a:effectLst/>
                        </a:rPr>
                        <a:t>Various Community Informational Booths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DATES: April</a:t>
                      </a:r>
                      <a:r>
                        <a:rPr lang="en-US" sz="1000" baseline="0" dirty="0">
                          <a:effectLst/>
                        </a:rPr>
                        <a:t> for Spring and in October for Fall.</a:t>
                      </a:r>
                      <a:r>
                        <a:rPr lang="en-US" sz="1000" dirty="0">
                          <a:effectLst/>
                        </a:rPr>
                        <a:t>              </a:t>
                      </a:r>
                      <a:endParaRPr lang="en-US" sz="6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</a:rPr>
                        <a:t>While supplies last. </a:t>
                      </a:r>
                      <a:endParaRPr lang="en-US" sz="600" b="1" dirty="0">
                        <a:solidFill>
                          <a:srgbClr val="4E3B30"/>
                        </a:solidFill>
                        <a:effectLst/>
                        <a:latin typeface="Source Sans Pro"/>
                        <a:ea typeface="Source Sans Pro"/>
                        <a:cs typeface="Source Sans Pro"/>
                      </a:endParaRPr>
                    </a:p>
                  </a:txBody>
                  <a:tcPr marL="39711" marR="3971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</a:endParaRPr>
                    </a:p>
                    <a:p>
                      <a:r>
                        <a:rPr lang="en-US" sz="600" dirty="0">
                          <a:effectLst/>
                        </a:rPr>
                        <a:t>  </a:t>
                      </a:r>
                      <a:endParaRPr lang="en-US" sz="600" b="1" dirty="0">
                        <a:solidFill>
                          <a:srgbClr val="4E3B30"/>
                        </a:solidFill>
                        <a:effectLst/>
                        <a:latin typeface="Source Sans Pro"/>
                      </a:endParaRPr>
                    </a:p>
                  </a:txBody>
                  <a:tcPr marL="39711" marR="39711" marT="0" marB="0"/>
                </a:tc>
                <a:extLst>
                  <a:ext uri="{0D108BD9-81ED-4DB2-BD59-A6C34878D82A}">
                    <a16:rowId xmlns:a16="http://schemas.microsoft.com/office/drawing/2014/main" val="1917738737"/>
                  </a:ext>
                </a:extLst>
              </a:tr>
              <a:tr h="6881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HOURS:  9A.M. –2  P.M. </a:t>
                      </a:r>
                      <a:endParaRPr lang="en-US" sz="600" b="1">
                        <a:solidFill>
                          <a:srgbClr val="4E3B30"/>
                        </a:solidFill>
                        <a:effectLst/>
                        <a:latin typeface="Source Sans Pro"/>
                        <a:ea typeface="Source Sans Pro"/>
                        <a:cs typeface="Source Sans Pro"/>
                      </a:endParaRPr>
                    </a:p>
                  </a:txBody>
                  <a:tcPr marL="39711" marR="3971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                                                                     </a:t>
                      </a:r>
                    </a:p>
                    <a:p>
                      <a:r>
                        <a:rPr lang="en-US" sz="600" dirty="0">
                          <a:effectLst/>
                        </a:rPr>
                        <a:t>Victor Valley College Lower Campus Parking Lot W 18422 Bear Valley Rd. | Victorville CA. 92395 Look for the Signs - While supplies last </a:t>
                      </a:r>
                      <a:endParaRPr lang="en-US" sz="600" b="1" dirty="0">
                        <a:solidFill>
                          <a:srgbClr val="4E3B30"/>
                        </a:solidFill>
                        <a:effectLst/>
                        <a:latin typeface="Source Sans Pro"/>
                      </a:endParaRPr>
                    </a:p>
                  </a:txBody>
                  <a:tcPr marL="39711" marR="39711" marT="0" marB="0"/>
                </a:tc>
                <a:extLst>
                  <a:ext uri="{0D108BD9-81ED-4DB2-BD59-A6C34878D82A}">
                    <a16:rowId xmlns:a16="http://schemas.microsoft.com/office/drawing/2014/main" val="3077623636"/>
                  </a:ext>
                </a:extLst>
              </a:tr>
            </a:tbl>
          </a:graphicData>
        </a:graphic>
      </p:graphicFrame>
      <p:pic>
        <p:nvPicPr>
          <p:cNvPr id="1027" name="imag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600" y="3598333"/>
            <a:ext cx="1892300" cy="191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6.jpg" descr="http://www.vvc.edu/academic/agriculture/AGNR_Quail_logo_sm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66" y="1905000"/>
            <a:ext cx="1208667" cy="95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115651" y="1801000"/>
            <a:ext cx="428106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Our department also has an Ongoing Environmental Horticulture Club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Club Field Trips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Club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Club meetings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Club Fundraisers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9533" y="448733"/>
            <a:ext cx="10017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The AGNR Dept. has Two annual Plants Sales one in the Spring and one in the Fall</a:t>
            </a:r>
            <a:r>
              <a:rPr lang="en-US" dirty="0"/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719" y="977274"/>
            <a:ext cx="3717713" cy="530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741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VVC Agriculture and Natural Resources Department Contacts </a:t>
            </a:r>
            <a:br>
              <a:rPr lang="en-US" dirty="0"/>
            </a:b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67651" y="2934084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Department Chair Neville Slade - </a:t>
            </a:r>
            <a:r>
              <a:rPr lang="en-US" sz="2400" dirty="0">
                <a:hlinkClick r:id="rId2"/>
              </a:rPr>
              <a:t>neville.slade@vvc.edu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Instructional Assistant / Adjunct</a:t>
            </a:r>
          </a:p>
          <a:p>
            <a:r>
              <a:rPr lang="en-US" sz="2400" dirty="0"/>
              <a:t>Dolores Gault  -  </a:t>
            </a:r>
          </a:p>
          <a:p>
            <a:r>
              <a:rPr lang="en-US" sz="2400" dirty="0">
                <a:hlinkClick r:id="rId3"/>
              </a:rPr>
              <a:t>dolores.gault@vvc.edu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601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464</TotalTime>
  <Words>718</Words>
  <Application>Microsoft Office PowerPoint</Application>
  <PresentationFormat>Widescreen</PresentationFormat>
  <Paragraphs>151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Corbel</vt:lpstr>
      <vt:lpstr>Source Sans Pro</vt:lpstr>
      <vt:lpstr>Trebuchet MS</vt:lpstr>
      <vt:lpstr>Berlin</vt:lpstr>
      <vt:lpstr>Victor Valley College Agriculture and Natural Resources Department AGNR</vt:lpstr>
      <vt:lpstr>Agriculture and Natural Ressources  Department Degrees </vt:lpstr>
      <vt:lpstr>AST  Plant Science &amp;  AS Environmental Horticulture       Certificates</vt:lpstr>
      <vt:lpstr>AST Animal Science  Certificates  </vt:lpstr>
      <vt:lpstr>Plant Conservation</vt:lpstr>
      <vt:lpstr>PowerPoint Presentation</vt:lpstr>
      <vt:lpstr>Horticulture</vt:lpstr>
      <vt:lpstr>PowerPoint Presentation</vt:lpstr>
      <vt:lpstr>Natural Resources and Sustainability</vt:lpstr>
      <vt:lpstr>PowerPoint Presentation</vt:lpstr>
      <vt:lpstr>Aquaponics and Hydroponics </vt:lpstr>
      <vt:lpstr>PowerPoint Presentation</vt:lpstr>
      <vt:lpstr>Animal Science</vt:lpstr>
      <vt:lpstr>AGNR Class Field Trips </vt:lpstr>
      <vt:lpstr>PowerPoint Presentation</vt:lpstr>
      <vt:lpstr>PowerPoint Presentation</vt:lpstr>
      <vt:lpstr>PowerPoint Presentation</vt:lpstr>
      <vt:lpstr>VVC Agriculture and Natural Resources Department Contacts  </vt:lpstr>
    </vt:vector>
  </TitlesOfParts>
  <Company>Victor Valley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Victor Valley colTitle Layout</dc:title>
  <dc:creator>Dolores Gault</dc:creator>
  <cp:lastModifiedBy>Alexandra Gonzalez</cp:lastModifiedBy>
  <cp:revision>68</cp:revision>
  <dcterms:created xsi:type="dcterms:W3CDTF">2022-01-26T21:55:09Z</dcterms:created>
  <dcterms:modified xsi:type="dcterms:W3CDTF">2022-02-02T22:03:03Z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